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4"/>
  </p:notesMasterIdLst>
  <p:handoutMasterIdLst>
    <p:handoutMasterId r:id="rId15"/>
  </p:handoutMasterIdLst>
  <p:sldIdLst>
    <p:sldId id="2596" r:id="rId5"/>
    <p:sldId id="2540" r:id="rId6"/>
    <p:sldId id="2560" r:id="rId7"/>
    <p:sldId id="2565" r:id="rId8"/>
    <p:sldId id="2567" r:id="rId9"/>
    <p:sldId id="2584" r:id="rId10"/>
    <p:sldId id="2555" r:id="rId11"/>
    <p:sldId id="2571" r:id="rId12"/>
    <p:sldId id="25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5238" autoAdjust="0"/>
  </p:normalViewPr>
  <p:slideViewPr>
    <p:cSldViewPr snapToGrid="0" snapToObjects="1" showGuides="1">
      <p:cViewPr varScale="1">
        <p:scale>
          <a:sx n="90" d="100"/>
          <a:sy n="90" d="100"/>
        </p:scale>
        <p:origin x="102" y="480"/>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739CF-A642-4A85-BD15-C1F56D8B41AD}" type="doc">
      <dgm:prSet loTypeId="urn:microsoft.com/office/officeart/2005/8/layout/gear1" loCatId="relationship" qsTypeId="urn:microsoft.com/office/officeart/2005/8/quickstyle/simple1" qsCatId="simple" csTypeId="urn:microsoft.com/office/officeart/2005/8/colors/accent1_2" csCatId="accent1" phldr="1"/>
      <dgm:spPr/>
    </dgm:pt>
    <dgm:pt modelId="{52CFF66E-9475-4350-B007-25A43213C584}">
      <dgm:prSet phldrT="[Text]"/>
      <dgm:spPr/>
      <dgm:t>
        <a:bodyPr/>
        <a:lstStyle/>
        <a:p>
          <a:r>
            <a:rPr lang="en-US" dirty="0" smtClean="0"/>
            <a:t>Focuses on long range sustainable changes that move the District forward</a:t>
          </a:r>
          <a:endParaRPr lang="en-US" dirty="0"/>
        </a:p>
      </dgm:t>
    </dgm:pt>
    <dgm:pt modelId="{9331BB06-25A3-4653-8D77-4B616190FD03}" type="parTrans" cxnId="{D7011EDD-B875-4467-8893-B4E8C01E3EAE}">
      <dgm:prSet/>
      <dgm:spPr/>
      <dgm:t>
        <a:bodyPr/>
        <a:lstStyle/>
        <a:p>
          <a:endParaRPr lang="en-US"/>
        </a:p>
      </dgm:t>
    </dgm:pt>
    <dgm:pt modelId="{2CBB763B-9663-44BB-B7D6-3D1133090410}" type="sibTrans" cxnId="{D7011EDD-B875-4467-8893-B4E8C01E3EAE}">
      <dgm:prSet/>
      <dgm:spPr/>
      <dgm:t>
        <a:bodyPr/>
        <a:lstStyle/>
        <a:p>
          <a:endParaRPr lang="en-US"/>
        </a:p>
      </dgm:t>
    </dgm:pt>
    <dgm:pt modelId="{65EBFC82-AB3B-4D28-A4D9-31F61723DEA6}">
      <dgm:prSet phldrT="[Text]"/>
      <dgm:spPr/>
      <dgm:t>
        <a:bodyPr/>
        <a:lstStyle/>
        <a:p>
          <a:r>
            <a:rPr lang="en-US" dirty="0" smtClean="0"/>
            <a:t>Global Goals and Strategies  </a:t>
          </a:r>
          <a:endParaRPr lang="en-US" dirty="0"/>
        </a:p>
      </dgm:t>
    </dgm:pt>
    <dgm:pt modelId="{2FF3510C-43CC-495C-B270-464DC70C0F1F}" type="parTrans" cxnId="{B1143F48-E319-4D33-81B5-6D82E31015EE}">
      <dgm:prSet/>
      <dgm:spPr/>
      <dgm:t>
        <a:bodyPr/>
        <a:lstStyle/>
        <a:p>
          <a:endParaRPr lang="en-US"/>
        </a:p>
      </dgm:t>
    </dgm:pt>
    <dgm:pt modelId="{1B920A27-A747-4937-B953-B0CD3708C2D3}" type="sibTrans" cxnId="{B1143F48-E319-4D33-81B5-6D82E31015EE}">
      <dgm:prSet/>
      <dgm:spPr/>
      <dgm:t>
        <a:bodyPr/>
        <a:lstStyle/>
        <a:p>
          <a:endParaRPr lang="en-US"/>
        </a:p>
      </dgm:t>
    </dgm:pt>
    <dgm:pt modelId="{8DE4F751-FBB9-46FB-BC3B-C07B19F5D9D3}">
      <dgm:prSet phldrT="[Text]"/>
      <dgm:spPr/>
      <dgm:t>
        <a:bodyPr/>
        <a:lstStyle/>
        <a:p>
          <a:r>
            <a:rPr lang="en-US" dirty="0" smtClean="0"/>
            <a:t>Overarching Plan that guides major interventions and activities</a:t>
          </a:r>
          <a:endParaRPr lang="en-US" dirty="0"/>
        </a:p>
      </dgm:t>
    </dgm:pt>
    <dgm:pt modelId="{0DD50E9B-8742-4ED9-B4E3-C1EBACEA61B5}" type="parTrans" cxnId="{65F23868-260B-48E6-A8B1-85AB3D059D6E}">
      <dgm:prSet/>
      <dgm:spPr/>
      <dgm:t>
        <a:bodyPr/>
        <a:lstStyle/>
        <a:p>
          <a:endParaRPr lang="en-US"/>
        </a:p>
      </dgm:t>
    </dgm:pt>
    <dgm:pt modelId="{B8B1DB9E-278A-4AD8-AB1F-975D03ED38E8}" type="sibTrans" cxnId="{65F23868-260B-48E6-A8B1-85AB3D059D6E}">
      <dgm:prSet/>
      <dgm:spPr/>
      <dgm:t>
        <a:bodyPr/>
        <a:lstStyle/>
        <a:p>
          <a:endParaRPr lang="en-US"/>
        </a:p>
      </dgm:t>
    </dgm:pt>
    <dgm:pt modelId="{20CCB2FA-3474-4C87-9AC9-AC5205336F65}" type="pres">
      <dgm:prSet presAssocID="{643739CF-A642-4A85-BD15-C1F56D8B41AD}" presName="composite" presStyleCnt="0">
        <dgm:presLayoutVars>
          <dgm:chMax val="3"/>
          <dgm:animLvl val="lvl"/>
          <dgm:resizeHandles val="exact"/>
        </dgm:presLayoutVars>
      </dgm:prSet>
      <dgm:spPr/>
    </dgm:pt>
    <dgm:pt modelId="{DE319FB6-161E-46AD-A7ED-10E1174745A2}" type="pres">
      <dgm:prSet presAssocID="{52CFF66E-9475-4350-B007-25A43213C584}" presName="gear1" presStyleLbl="node1" presStyleIdx="0" presStyleCnt="3">
        <dgm:presLayoutVars>
          <dgm:chMax val="1"/>
          <dgm:bulletEnabled val="1"/>
        </dgm:presLayoutVars>
      </dgm:prSet>
      <dgm:spPr/>
      <dgm:t>
        <a:bodyPr/>
        <a:lstStyle/>
        <a:p>
          <a:endParaRPr lang="en-US"/>
        </a:p>
      </dgm:t>
    </dgm:pt>
    <dgm:pt modelId="{FF7B1586-842C-4F77-834A-FDB0BD2221D7}" type="pres">
      <dgm:prSet presAssocID="{52CFF66E-9475-4350-B007-25A43213C584}" presName="gear1srcNode" presStyleLbl="node1" presStyleIdx="0" presStyleCnt="3"/>
      <dgm:spPr/>
      <dgm:t>
        <a:bodyPr/>
        <a:lstStyle/>
        <a:p>
          <a:endParaRPr lang="en-US"/>
        </a:p>
      </dgm:t>
    </dgm:pt>
    <dgm:pt modelId="{95A01085-74A9-449D-8E87-DE363D19E4DA}" type="pres">
      <dgm:prSet presAssocID="{52CFF66E-9475-4350-B007-25A43213C584}" presName="gear1dstNode" presStyleLbl="node1" presStyleIdx="0" presStyleCnt="3"/>
      <dgm:spPr/>
      <dgm:t>
        <a:bodyPr/>
        <a:lstStyle/>
        <a:p>
          <a:endParaRPr lang="en-US"/>
        </a:p>
      </dgm:t>
    </dgm:pt>
    <dgm:pt modelId="{965D6749-8E70-4AF4-8998-BE29B68DE265}" type="pres">
      <dgm:prSet presAssocID="{65EBFC82-AB3B-4D28-A4D9-31F61723DEA6}" presName="gear2" presStyleLbl="node1" presStyleIdx="1" presStyleCnt="3">
        <dgm:presLayoutVars>
          <dgm:chMax val="1"/>
          <dgm:bulletEnabled val="1"/>
        </dgm:presLayoutVars>
      </dgm:prSet>
      <dgm:spPr/>
      <dgm:t>
        <a:bodyPr/>
        <a:lstStyle/>
        <a:p>
          <a:endParaRPr lang="en-US"/>
        </a:p>
      </dgm:t>
    </dgm:pt>
    <dgm:pt modelId="{09355291-F9A0-49DD-A846-0143CE810BB1}" type="pres">
      <dgm:prSet presAssocID="{65EBFC82-AB3B-4D28-A4D9-31F61723DEA6}" presName="gear2srcNode" presStyleLbl="node1" presStyleIdx="1" presStyleCnt="3"/>
      <dgm:spPr/>
      <dgm:t>
        <a:bodyPr/>
        <a:lstStyle/>
        <a:p>
          <a:endParaRPr lang="en-US"/>
        </a:p>
      </dgm:t>
    </dgm:pt>
    <dgm:pt modelId="{BCB2EE05-AE9F-4590-8DEF-2D12C3390676}" type="pres">
      <dgm:prSet presAssocID="{65EBFC82-AB3B-4D28-A4D9-31F61723DEA6}" presName="gear2dstNode" presStyleLbl="node1" presStyleIdx="1" presStyleCnt="3"/>
      <dgm:spPr/>
      <dgm:t>
        <a:bodyPr/>
        <a:lstStyle/>
        <a:p>
          <a:endParaRPr lang="en-US"/>
        </a:p>
      </dgm:t>
    </dgm:pt>
    <dgm:pt modelId="{F82D95D5-C464-4901-BF44-E15F5B78313A}" type="pres">
      <dgm:prSet presAssocID="{8DE4F751-FBB9-46FB-BC3B-C07B19F5D9D3}" presName="gear3" presStyleLbl="node1" presStyleIdx="2" presStyleCnt="3"/>
      <dgm:spPr/>
      <dgm:t>
        <a:bodyPr/>
        <a:lstStyle/>
        <a:p>
          <a:endParaRPr lang="en-US"/>
        </a:p>
      </dgm:t>
    </dgm:pt>
    <dgm:pt modelId="{FEC965C0-4D24-4212-AABA-09D0085BBBEA}" type="pres">
      <dgm:prSet presAssocID="{8DE4F751-FBB9-46FB-BC3B-C07B19F5D9D3}" presName="gear3tx" presStyleLbl="node1" presStyleIdx="2" presStyleCnt="3">
        <dgm:presLayoutVars>
          <dgm:chMax val="1"/>
          <dgm:bulletEnabled val="1"/>
        </dgm:presLayoutVars>
      </dgm:prSet>
      <dgm:spPr/>
      <dgm:t>
        <a:bodyPr/>
        <a:lstStyle/>
        <a:p>
          <a:endParaRPr lang="en-US"/>
        </a:p>
      </dgm:t>
    </dgm:pt>
    <dgm:pt modelId="{91F3BCB7-3432-4805-BD1E-DBB8D1FBE365}" type="pres">
      <dgm:prSet presAssocID="{8DE4F751-FBB9-46FB-BC3B-C07B19F5D9D3}" presName="gear3srcNode" presStyleLbl="node1" presStyleIdx="2" presStyleCnt="3"/>
      <dgm:spPr/>
      <dgm:t>
        <a:bodyPr/>
        <a:lstStyle/>
        <a:p>
          <a:endParaRPr lang="en-US"/>
        </a:p>
      </dgm:t>
    </dgm:pt>
    <dgm:pt modelId="{B3BCC9E5-08A8-48F3-A82C-895491883D32}" type="pres">
      <dgm:prSet presAssocID="{8DE4F751-FBB9-46FB-BC3B-C07B19F5D9D3}" presName="gear3dstNode" presStyleLbl="node1" presStyleIdx="2" presStyleCnt="3"/>
      <dgm:spPr/>
      <dgm:t>
        <a:bodyPr/>
        <a:lstStyle/>
        <a:p>
          <a:endParaRPr lang="en-US"/>
        </a:p>
      </dgm:t>
    </dgm:pt>
    <dgm:pt modelId="{9CB32C1A-A8B8-45F0-8378-562B45D24511}" type="pres">
      <dgm:prSet presAssocID="{2CBB763B-9663-44BB-B7D6-3D1133090410}" presName="connector1" presStyleLbl="sibTrans2D1" presStyleIdx="0" presStyleCnt="3"/>
      <dgm:spPr/>
      <dgm:t>
        <a:bodyPr/>
        <a:lstStyle/>
        <a:p>
          <a:endParaRPr lang="en-US"/>
        </a:p>
      </dgm:t>
    </dgm:pt>
    <dgm:pt modelId="{5917EC21-4DBF-4B67-AD8E-8EE4D624B6A4}" type="pres">
      <dgm:prSet presAssocID="{1B920A27-A747-4937-B953-B0CD3708C2D3}" presName="connector2" presStyleLbl="sibTrans2D1" presStyleIdx="1" presStyleCnt="3"/>
      <dgm:spPr/>
      <dgm:t>
        <a:bodyPr/>
        <a:lstStyle/>
        <a:p>
          <a:endParaRPr lang="en-US"/>
        </a:p>
      </dgm:t>
    </dgm:pt>
    <dgm:pt modelId="{8FDF2F56-724E-4C22-A5E6-D8DA6BB19637}" type="pres">
      <dgm:prSet presAssocID="{B8B1DB9E-278A-4AD8-AB1F-975D03ED38E8}" presName="connector3" presStyleLbl="sibTrans2D1" presStyleIdx="2" presStyleCnt="3"/>
      <dgm:spPr/>
      <dgm:t>
        <a:bodyPr/>
        <a:lstStyle/>
        <a:p>
          <a:endParaRPr lang="en-US"/>
        </a:p>
      </dgm:t>
    </dgm:pt>
  </dgm:ptLst>
  <dgm:cxnLst>
    <dgm:cxn modelId="{03D4E71B-F2CF-4C27-8693-0502DDB5D75D}" type="presOf" srcId="{8DE4F751-FBB9-46FB-BC3B-C07B19F5D9D3}" destId="{91F3BCB7-3432-4805-BD1E-DBB8D1FBE365}" srcOrd="2" destOrd="0" presId="urn:microsoft.com/office/officeart/2005/8/layout/gear1"/>
    <dgm:cxn modelId="{258023A0-4AAB-41E8-8AC6-7B1235F9DBE6}" type="presOf" srcId="{65EBFC82-AB3B-4D28-A4D9-31F61723DEA6}" destId="{09355291-F9A0-49DD-A846-0143CE810BB1}" srcOrd="1" destOrd="0" presId="urn:microsoft.com/office/officeart/2005/8/layout/gear1"/>
    <dgm:cxn modelId="{A799898F-ABA0-4CF3-9194-DACC15A67C0F}" type="presOf" srcId="{8DE4F751-FBB9-46FB-BC3B-C07B19F5D9D3}" destId="{FEC965C0-4D24-4212-AABA-09D0085BBBEA}" srcOrd="1" destOrd="0" presId="urn:microsoft.com/office/officeart/2005/8/layout/gear1"/>
    <dgm:cxn modelId="{A659C700-ED41-43E7-8BC1-6899A47D6D1F}" type="presOf" srcId="{52CFF66E-9475-4350-B007-25A43213C584}" destId="{DE319FB6-161E-46AD-A7ED-10E1174745A2}" srcOrd="0" destOrd="0" presId="urn:microsoft.com/office/officeart/2005/8/layout/gear1"/>
    <dgm:cxn modelId="{15585957-0AB2-406C-B6B1-73FC4DD60D9F}" type="presOf" srcId="{2CBB763B-9663-44BB-B7D6-3D1133090410}" destId="{9CB32C1A-A8B8-45F0-8378-562B45D24511}" srcOrd="0" destOrd="0" presId="urn:microsoft.com/office/officeart/2005/8/layout/gear1"/>
    <dgm:cxn modelId="{7575C8BF-4BC3-41B2-AD14-3A8C7EA5BDC3}" type="presOf" srcId="{8DE4F751-FBB9-46FB-BC3B-C07B19F5D9D3}" destId="{F82D95D5-C464-4901-BF44-E15F5B78313A}" srcOrd="0" destOrd="0" presId="urn:microsoft.com/office/officeart/2005/8/layout/gear1"/>
    <dgm:cxn modelId="{291286C3-52AC-46C8-97B4-D88FA5E2B65F}" type="presOf" srcId="{52CFF66E-9475-4350-B007-25A43213C584}" destId="{95A01085-74A9-449D-8E87-DE363D19E4DA}" srcOrd="2" destOrd="0" presId="urn:microsoft.com/office/officeart/2005/8/layout/gear1"/>
    <dgm:cxn modelId="{65F23868-260B-48E6-A8B1-85AB3D059D6E}" srcId="{643739CF-A642-4A85-BD15-C1F56D8B41AD}" destId="{8DE4F751-FBB9-46FB-BC3B-C07B19F5D9D3}" srcOrd="2" destOrd="0" parTransId="{0DD50E9B-8742-4ED9-B4E3-C1EBACEA61B5}" sibTransId="{B8B1DB9E-278A-4AD8-AB1F-975D03ED38E8}"/>
    <dgm:cxn modelId="{B1143F48-E319-4D33-81B5-6D82E31015EE}" srcId="{643739CF-A642-4A85-BD15-C1F56D8B41AD}" destId="{65EBFC82-AB3B-4D28-A4D9-31F61723DEA6}" srcOrd="1" destOrd="0" parTransId="{2FF3510C-43CC-495C-B270-464DC70C0F1F}" sibTransId="{1B920A27-A747-4937-B953-B0CD3708C2D3}"/>
    <dgm:cxn modelId="{8FF533D3-C207-401F-A459-CFD38C25DAD1}" type="presOf" srcId="{65EBFC82-AB3B-4D28-A4D9-31F61723DEA6}" destId="{965D6749-8E70-4AF4-8998-BE29B68DE265}" srcOrd="0" destOrd="0" presId="urn:microsoft.com/office/officeart/2005/8/layout/gear1"/>
    <dgm:cxn modelId="{CD8720CE-A265-4904-897B-73A44C5BFCED}" type="presOf" srcId="{52CFF66E-9475-4350-B007-25A43213C584}" destId="{FF7B1586-842C-4F77-834A-FDB0BD2221D7}" srcOrd="1" destOrd="0" presId="urn:microsoft.com/office/officeart/2005/8/layout/gear1"/>
    <dgm:cxn modelId="{D7011EDD-B875-4467-8893-B4E8C01E3EAE}" srcId="{643739CF-A642-4A85-BD15-C1F56D8B41AD}" destId="{52CFF66E-9475-4350-B007-25A43213C584}" srcOrd="0" destOrd="0" parTransId="{9331BB06-25A3-4653-8D77-4B616190FD03}" sibTransId="{2CBB763B-9663-44BB-B7D6-3D1133090410}"/>
    <dgm:cxn modelId="{E8E887A1-CAFD-4E6A-9530-3F82DD37E8BE}" type="presOf" srcId="{65EBFC82-AB3B-4D28-A4D9-31F61723DEA6}" destId="{BCB2EE05-AE9F-4590-8DEF-2D12C3390676}" srcOrd="2" destOrd="0" presId="urn:microsoft.com/office/officeart/2005/8/layout/gear1"/>
    <dgm:cxn modelId="{0BA63529-C4AE-41A1-B28B-63268A9A288A}" type="presOf" srcId="{B8B1DB9E-278A-4AD8-AB1F-975D03ED38E8}" destId="{8FDF2F56-724E-4C22-A5E6-D8DA6BB19637}" srcOrd="0" destOrd="0" presId="urn:microsoft.com/office/officeart/2005/8/layout/gear1"/>
    <dgm:cxn modelId="{F813008D-50CD-475F-92C0-03DA12D0A20E}" type="presOf" srcId="{8DE4F751-FBB9-46FB-BC3B-C07B19F5D9D3}" destId="{B3BCC9E5-08A8-48F3-A82C-895491883D32}" srcOrd="3" destOrd="0" presId="urn:microsoft.com/office/officeart/2005/8/layout/gear1"/>
    <dgm:cxn modelId="{1C965DED-2118-42CE-9F3B-4AD7CA1E0653}" type="presOf" srcId="{1B920A27-A747-4937-B953-B0CD3708C2D3}" destId="{5917EC21-4DBF-4B67-AD8E-8EE4D624B6A4}" srcOrd="0" destOrd="0" presId="urn:microsoft.com/office/officeart/2005/8/layout/gear1"/>
    <dgm:cxn modelId="{7FBE0A66-B17C-4260-B30A-1686A8235661}" type="presOf" srcId="{643739CF-A642-4A85-BD15-C1F56D8B41AD}" destId="{20CCB2FA-3474-4C87-9AC9-AC5205336F65}" srcOrd="0" destOrd="0" presId="urn:microsoft.com/office/officeart/2005/8/layout/gear1"/>
    <dgm:cxn modelId="{06F3CAA6-F768-44EE-8DA9-3363963A497E}" type="presParOf" srcId="{20CCB2FA-3474-4C87-9AC9-AC5205336F65}" destId="{DE319FB6-161E-46AD-A7ED-10E1174745A2}" srcOrd="0" destOrd="0" presId="urn:microsoft.com/office/officeart/2005/8/layout/gear1"/>
    <dgm:cxn modelId="{29054CAF-B9E2-4270-B094-D3B1F53BE9AD}" type="presParOf" srcId="{20CCB2FA-3474-4C87-9AC9-AC5205336F65}" destId="{FF7B1586-842C-4F77-834A-FDB0BD2221D7}" srcOrd="1" destOrd="0" presId="urn:microsoft.com/office/officeart/2005/8/layout/gear1"/>
    <dgm:cxn modelId="{6CF9E478-921B-44DF-AE80-B3FE41F75795}" type="presParOf" srcId="{20CCB2FA-3474-4C87-9AC9-AC5205336F65}" destId="{95A01085-74A9-449D-8E87-DE363D19E4DA}" srcOrd="2" destOrd="0" presId="urn:microsoft.com/office/officeart/2005/8/layout/gear1"/>
    <dgm:cxn modelId="{E3CAB25D-1E02-44A6-84D4-850391D5005D}" type="presParOf" srcId="{20CCB2FA-3474-4C87-9AC9-AC5205336F65}" destId="{965D6749-8E70-4AF4-8998-BE29B68DE265}" srcOrd="3" destOrd="0" presId="urn:microsoft.com/office/officeart/2005/8/layout/gear1"/>
    <dgm:cxn modelId="{0F51DC6B-581C-447F-A930-23175CD18AFD}" type="presParOf" srcId="{20CCB2FA-3474-4C87-9AC9-AC5205336F65}" destId="{09355291-F9A0-49DD-A846-0143CE810BB1}" srcOrd="4" destOrd="0" presId="urn:microsoft.com/office/officeart/2005/8/layout/gear1"/>
    <dgm:cxn modelId="{A94FCD6F-0D56-413F-B82D-AA5CF4113E7F}" type="presParOf" srcId="{20CCB2FA-3474-4C87-9AC9-AC5205336F65}" destId="{BCB2EE05-AE9F-4590-8DEF-2D12C3390676}" srcOrd="5" destOrd="0" presId="urn:microsoft.com/office/officeart/2005/8/layout/gear1"/>
    <dgm:cxn modelId="{7C4E41FD-E2E6-4131-AB12-A3B779FD20E7}" type="presParOf" srcId="{20CCB2FA-3474-4C87-9AC9-AC5205336F65}" destId="{F82D95D5-C464-4901-BF44-E15F5B78313A}" srcOrd="6" destOrd="0" presId="urn:microsoft.com/office/officeart/2005/8/layout/gear1"/>
    <dgm:cxn modelId="{528C7A53-D947-4F47-9A8C-A70B6BCB1803}" type="presParOf" srcId="{20CCB2FA-3474-4C87-9AC9-AC5205336F65}" destId="{FEC965C0-4D24-4212-AABA-09D0085BBBEA}" srcOrd="7" destOrd="0" presId="urn:microsoft.com/office/officeart/2005/8/layout/gear1"/>
    <dgm:cxn modelId="{5DF9C555-C459-4B52-8C3E-743107C47B4C}" type="presParOf" srcId="{20CCB2FA-3474-4C87-9AC9-AC5205336F65}" destId="{91F3BCB7-3432-4805-BD1E-DBB8D1FBE365}" srcOrd="8" destOrd="0" presId="urn:microsoft.com/office/officeart/2005/8/layout/gear1"/>
    <dgm:cxn modelId="{A6E2846C-F541-40AF-8755-F756105B27B5}" type="presParOf" srcId="{20CCB2FA-3474-4C87-9AC9-AC5205336F65}" destId="{B3BCC9E5-08A8-48F3-A82C-895491883D32}" srcOrd="9" destOrd="0" presId="urn:microsoft.com/office/officeart/2005/8/layout/gear1"/>
    <dgm:cxn modelId="{AA7B8899-B1EB-49F4-A226-7081B9F64EE5}" type="presParOf" srcId="{20CCB2FA-3474-4C87-9AC9-AC5205336F65}" destId="{9CB32C1A-A8B8-45F0-8378-562B45D24511}" srcOrd="10" destOrd="0" presId="urn:microsoft.com/office/officeart/2005/8/layout/gear1"/>
    <dgm:cxn modelId="{AE0B2A7E-471E-440F-A0D1-D1106C6D5B3F}" type="presParOf" srcId="{20CCB2FA-3474-4C87-9AC9-AC5205336F65}" destId="{5917EC21-4DBF-4B67-AD8E-8EE4D624B6A4}" srcOrd="11" destOrd="0" presId="urn:microsoft.com/office/officeart/2005/8/layout/gear1"/>
    <dgm:cxn modelId="{84389F9A-E829-4062-A206-411C21F187FC}" type="presParOf" srcId="{20CCB2FA-3474-4C87-9AC9-AC5205336F65}" destId="{8FDF2F56-724E-4C22-A5E6-D8DA6BB1963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19FB6-161E-46AD-A7ED-10E1174745A2}">
      <dsp:nvSpPr>
        <dsp:cNvPr id="0" name=""/>
        <dsp:cNvSpPr/>
      </dsp:nvSpPr>
      <dsp:spPr>
        <a:xfrm>
          <a:off x="3463570" y="2108872"/>
          <a:ext cx="2577510" cy="257751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Focuses on long range sustainable changes that move the District forward</a:t>
          </a:r>
          <a:endParaRPr lang="en-US" sz="1400" kern="1200" dirty="0"/>
        </a:p>
      </dsp:txBody>
      <dsp:txXfrm>
        <a:off x="3981764" y="2712641"/>
        <a:ext cx="1541122" cy="1324894"/>
      </dsp:txXfrm>
    </dsp:sp>
    <dsp:sp modelId="{965D6749-8E70-4AF4-8998-BE29B68DE265}">
      <dsp:nvSpPr>
        <dsp:cNvPr id="0" name=""/>
        <dsp:cNvSpPr/>
      </dsp:nvSpPr>
      <dsp:spPr>
        <a:xfrm>
          <a:off x="1963928" y="1499642"/>
          <a:ext cx="1874553" cy="1874553"/>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Global Goals and Strategies  </a:t>
          </a:r>
          <a:endParaRPr lang="en-US" sz="1400" kern="1200" dirty="0"/>
        </a:p>
      </dsp:txBody>
      <dsp:txXfrm>
        <a:off x="2435852" y="1974419"/>
        <a:ext cx="930705" cy="924999"/>
      </dsp:txXfrm>
    </dsp:sp>
    <dsp:sp modelId="{F82D95D5-C464-4901-BF44-E15F5B78313A}">
      <dsp:nvSpPr>
        <dsp:cNvPr id="0" name=""/>
        <dsp:cNvSpPr/>
      </dsp:nvSpPr>
      <dsp:spPr>
        <a:xfrm rot="20700000">
          <a:off x="3013869" y="206392"/>
          <a:ext cx="1836679" cy="183667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Overarching Plan that guides major interventions and activities</a:t>
          </a:r>
          <a:endParaRPr lang="en-US" sz="1400" kern="1200" dirty="0"/>
        </a:p>
      </dsp:txBody>
      <dsp:txXfrm rot="-20700000">
        <a:off x="3416707" y="609229"/>
        <a:ext cx="1031004" cy="1031004"/>
      </dsp:txXfrm>
    </dsp:sp>
    <dsp:sp modelId="{9CB32C1A-A8B8-45F0-8378-562B45D24511}">
      <dsp:nvSpPr>
        <dsp:cNvPr id="0" name=""/>
        <dsp:cNvSpPr/>
      </dsp:nvSpPr>
      <dsp:spPr>
        <a:xfrm>
          <a:off x="3270814" y="1716832"/>
          <a:ext cx="3299213" cy="3299213"/>
        </a:xfrm>
        <a:prstGeom prst="circularArrow">
          <a:avLst>
            <a:gd name="adj1" fmla="val 4687"/>
            <a:gd name="adj2" fmla="val 299029"/>
            <a:gd name="adj3" fmla="val 2526788"/>
            <a:gd name="adj4" fmla="val 1583858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17EC21-4DBF-4B67-AD8E-8EE4D624B6A4}">
      <dsp:nvSpPr>
        <dsp:cNvPr id="0" name=""/>
        <dsp:cNvSpPr/>
      </dsp:nvSpPr>
      <dsp:spPr>
        <a:xfrm>
          <a:off x="1631948" y="1082763"/>
          <a:ext cx="2397084" cy="239708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DF2F56-724E-4C22-A5E6-D8DA6BB19637}">
      <dsp:nvSpPr>
        <dsp:cNvPr id="0" name=""/>
        <dsp:cNvSpPr/>
      </dsp:nvSpPr>
      <dsp:spPr>
        <a:xfrm>
          <a:off x="2589026" y="-198021"/>
          <a:ext cx="2584540" cy="258454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1/6/2022</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smtClean="0"/>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smtClean="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smtClean="0"/>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smtClean="0"/>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smtClean="0"/>
              <a:t>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smtClean="0"/>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smtClean="0"/>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smtClean="0"/>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smtClean="0"/>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smtClean="0"/>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smtClean="0"/>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smtClean="0"/>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smtClean="0"/>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smtClean="0"/>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smtClean="0"/>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smtClean="0"/>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smtClean="0"/>
              <a:t>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smtClean="0"/>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smtClean="0"/>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smtClean="0"/>
              <a:t>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smtClean="0"/>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smtClean="0"/>
              <a:t>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smtClean="0"/>
              <a:t>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smtClean="0"/>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smtClean="0"/>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smtClean="0"/>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smtClean="0"/>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smtClean="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smtClean="0"/>
              <a:t>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smtClean="0"/>
              <a:t>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smtClean="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smtClean="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smtClean="0"/>
              <a:t>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smtClean="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smtClean="0"/>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smtClean="0"/>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smtClean="0"/>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smtClean="0"/>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smtClean="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smtClean="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smtClean="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smtClean="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smtClean="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smtClean="0"/>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smtClean="0"/>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smtClean="0"/>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smtClean="0"/>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smtClean="0"/>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9.xml"/><Relationship Id="rId4" Type="http://schemas.openxmlformats.org/officeDocument/2006/relationships/image" Target="../media/image4.tmp"/></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hyperlink" Target="https://tableau.vcccd.edu/views/VCCCDEnrollmentManagement/AnnualandTermData?%3AshowAppBanner=false&amp;%3Adisplay_count=n&amp;%3AshowVizHome=n&amp;%3Aorigin=viz_share_link&amp;%3AisGuestRedirectFromVizportal=y&amp;%3Aembed=y" TargetMode="External"/><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7.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1587062" y="3107447"/>
            <a:ext cx="8881241" cy="891250"/>
          </a:xfrm>
        </p:spPr>
        <p:txBody>
          <a:bodyPr/>
          <a:lstStyle/>
          <a:p>
            <a:r>
              <a:rPr lang="en-US" dirty="0" smtClean="0"/>
              <a:t>Re-Imagine Possible</a:t>
            </a:r>
            <a:endParaRPr lang="en-US" dirty="0"/>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2565400" y="4720066"/>
            <a:ext cx="7252504" cy="1049192"/>
          </a:xfrm>
        </p:spPr>
        <p:txBody>
          <a:bodyPr>
            <a:normAutofit fontScale="92500" lnSpcReduction="20000"/>
          </a:bodyPr>
          <a:lstStyle/>
          <a:p>
            <a:r>
              <a:rPr lang="en-US" sz="1400" b="1" dirty="0" smtClean="0"/>
              <a:t>Ventura County Community College District</a:t>
            </a:r>
          </a:p>
          <a:p>
            <a:r>
              <a:rPr lang="en-US" sz="1400" b="1" dirty="0" smtClean="0"/>
              <a:t>Strategic Plan 2021-2027</a:t>
            </a:r>
          </a:p>
          <a:p>
            <a:endParaRPr lang="en-US" sz="1400" b="1" dirty="0" smtClean="0"/>
          </a:p>
          <a:p>
            <a:r>
              <a:rPr lang="en-US" sz="1400" dirty="0" smtClean="0"/>
              <a:t>Dr. Cynthia Herrera, Vice Chancellor</a:t>
            </a:r>
            <a:endParaRPr lang="en-US" sz="1400" dirty="0"/>
          </a:p>
        </p:txBody>
      </p:sp>
    </p:spTree>
    <p:extLst>
      <p:ext uri="{BB962C8B-B14F-4D97-AF65-F5344CB8AC3E}">
        <p14:creationId xmlns:p14="http://schemas.microsoft.com/office/powerpoint/2010/main" val="79592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132944" y="5443115"/>
            <a:ext cx="5752850" cy="1025525"/>
          </a:xfrm>
        </p:spPr>
        <p:txBody>
          <a:bodyPr/>
          <a:lstStyle/>
          <a:p>
            <a:pPr algn="ctr"/>
            <a:r>
              <a:rPr lang="en-US" sz="4800" dirty="0" smtClean="0"/>
              <a:t>Roadmap to Achieve VCCCD Strategic Goals</a:t>
            </a:r>
            <a:endParaRPr lang="en-US" sz="4800" dirty="0"/>
          </a:p>
        </p:txBody>
      </p:sp>
      <p:pic>
        <p:nvPicPr>
          <p:cNvPr id="2" name="Picture 1"/>
          <p:cNvPicPr>
            <a:picLocks noChangeAspect="1"/>
          </p:cNvPicPr>
          <p:nvPr/>
        </p:nvPicPr>
        <p:blipFill>
          <a:blip r:embed="rId2"/>
          <a:stretch>
            <a:fillRect/>
          </a:stretch>
        </p:blipFill>
        <p:spPr>
          <a:xfrm>
            <a:off x="315310" y="2225702"/>
            <a:ext cx="5234152" cy="2665497"/>
          </a:xfrm>
          <a:prstGeom prst="rect">
            <a:avLst/>
          </a:prstGeom>
        </p:spPr>
      </p:pic>
      <p:sp>
        <p:nvSpPr>
          <p:cNvPr id="8" name="Rectangle 7"/>
          <p:cNvSpPr/>
          <p:nvPr/>
        </p:nvSpPr>
        <p:spPr>
          <a:xfrm>
            <a:off x="5791200" y="933700"/>
            <a:ext cx="5328745" cy="4815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graphicFrame>
        <p:nvGraphicFramePr>
          <p:cNvPr id="9" name="Diagram 8"/>
          <p:cNvGraphicFramePr/>
          <p:nvPr>
            <p:extLst>
              <p:ext uri="{D42A27DB-BD31-4B8C-83A1-F6EECF244321}">
                <p14:modId xmlns:p14="http://schemas.microsoft.com/office/powerpoint/2010/main" val="3452522251"/>
              </p:ext>
            </p:extLst>
          </p:nvPr>
        </p:nvGraphicFramePr>
        <p:xfrm>
          <a:off x="4386316" y="998483"/>
          <a:ext cx="7395780" cy="4686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862843" y="982246"/>
            <a:ext cx="3860987" cy="830997"/>
          </a:xfrm>
          <a:prstGeom prst="rect">
            <a:avLst/>
          </a:prstGeom>
          <a:noFill/>
        </p:spPr>
        <p:txBody>
          <a:bodyPr wrap="square" rtlCol="0">
            <a:spAutoFit/>
          </a:bodyPr>
          <a:lstStyle/>
          <a:p>
            <a:pPr algn="ctr"/>
            <a:r>
              <a:rPr lang="en-US" sz="2400" dirty="0" smtClean="0"/>
              <a:t>VCCCD Strategic Plan</a:t>
            </a:r>
          </a:p>
          <a:p>
            <a:pPr algn="ctr"/>
            <a:r>
              <a:rPr lang="en-US" sz="2400" dirty="0" smtClean="0"/>
              <a:t>2021 - 2027</a:t>
            </a:r>
            <a:endParaRPr lang="en-US" sz="2400" dirty="0"/>
          </a:p>
        </p:txBody>
      </p:sp>
    </p:spTree>
    <p:extLst>
      <p:ext uri="{BB962C8B-B14F-4D97-AF65-F5344CB8AC3E}">
        <p14:creationId xmlns:p14="http://schemas.microsoft.com/office/powerpoint/2010/main" val="2130115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a:xfrm>
            <a:off x="3615559" y="2596055"/>
            <a:ext cx="4868041" cy="3584028"/>
          </a:xfrm>
        </p:spPr>
        <p:txBody>
          <a:bodyPr/>
          <a:lstStyle/>
          <a:p>
            <a:pPr marL="0" indent="0">
              <a:buNone/>
            </a:pPr>
            <a:endParaRPr lang="en-US" dirty="0"/>
          </a:p>
        </p:txBody>
      </p:sp>
      <p:pic>
        <p:nvPicPr>
          <p:cNvPr id="19" name="Picture Placeholder 18" title="Decorative"/>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p:pic>
      <p:pic>
        <p:nvPicPr>
          <p:cNvPr id="18" name="Picture Placeholder 15" title="Decorative"/>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2154621" y="2596055"/>
            <a:ext cx="7725103" cy="4267200"/>
          </a:xfrm>
          <a:prstGeom prst="rect">
            <a:avLst/>
          </a:prstGeom>
          <a:ln w="38100">
            <a:solidFill>
              <a:schemeClr val="accent5">
                <a:lumMod val="75000"/>
              </a:schemeClr>
            </a:solidFill>
          </a:ln>
        </p:spPr>
      </p:pic>
      <p:sp>
        <p:nvSpPr>
          <p:cNvPr id="4" name="TextBox 3"/>
          <p:cNvSpPr txBox="1"/>
          <p:nvPr/>
        </p:nvSpPr>
        <p:spPr>
          <a:xfrm>
            <a:off x="3153104" y="363058"/>
            <a:ext cx="5885792" cy="1754326"/>
          </a:xfrm>
          <a:prstGeom prst="rect">
            <a:avLst/>
          </a:prstGeom>
          <a:noFill/>
        </p:spPr>
        <p:txBody>
          <a:bodyPr wrap="square" rtlCol="0">
            <a:spAutoFit/>
          </a:bodyPr>
          <a:lstStyle/>
          <a:p>
            <a:pPr algn="ctr"/>
            <a:r>
              <a:rPr lang="en-US" sz="3600" b="1" u="sng" dirty="0" smtClean="0">
                <a:solidFill>
                  <a:schemeClr val="bg1"/>
                </a:solidFill>
              </a:rPr>
              <a:t>Integration </a:t>
            </a:r>
          </a:p>
          <a:p>
            <a:pPr algn="ctr"/>
            <a:r>
              <a:rPr lang="en-US" sz="3600" dirty="0" smtClean="0">
                <a:solidFill>
                  <a:schemeClr val="bg1"/>
                </a:solidFill>
              </a:rPr>
              <a:t>and </a:t>
            </a:r>
          </a:p>
          <a:p>
            <a:pPr algn="ctr"/>
            <a:r>
              <a:rPr lang="en-US" sz="3600" dirty="0" smtClean="0">
                <a:solidFill>
                  <a:schemeClr val="bg1"/>
                </a:solidFill>
              </a:rPr>
              <a:t>Continuous Improvement</a:t>
            </a:r>
            <a:endParaRPr lang="en-US" sz="3600" dirty="0">
              <a:solidFill>
                <a:schemeClr val="bg1"/>
              </a:solidFill>
            </a:endParaRPr>
          </a:p>
        </p:txBody>
      </p:sp>
    </p:spTree>
    <p:extLst>
      <p:ext uri="{BB962C8B-B14F-4D97-AF65-F5344CB8AC3E}">
        <p14:creationId xmlns:p14="http://schemas.microsoft.com/office/powerpoint/2010/main" val="2885941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1618496"/>
            <a:ext cx="12192000" cy="4947173"/>
          </a:xfrm>
        </p:spPr>
        <p:txBody>
          <a:bodyPr/>
          <a:lstStyle/>
          <a:p>
            <a:pPr algn="ctr"/>
            <a:r>
              <a:rPr lang="en-US" sz="2400" b="1" dirty="0" smtClean="0"/>
              <a:t>Implementation</a:t>
            </a:r>
            <a:endParaRPr lang="en-US" dirty="0" smtClean="0"/>
          </a:p>
          <a:p>
            <a:pPr algn="ctr"/>
            <a:r>
              <a:rPr lang="en-US" dirty="0" smtClean="0"/>
              <a:t>Through Participatory Governance (Examples)</a:t>
            </a:r>
          </a:p>
          <a:p>
            <a:pPr marL="285750" indent="-285750">
              <a:buFont typeface="Arial" panose="020B0604020202020204" pitchFamily="34" charset="0"/>
              <a:buChar char="•"/>
            </a:pPr>
            <a:r>
              <a:rPr lang="en-US" dirty="0" smtClean="0"/>
              <a:t>The District Council on Enrollment Management (DCEM) will facilitate the engagement and exchange of data and communicate outcomes on an ongoing basis, among the various disciplines throughout the district.   This discussion relative to the strategic measures of achievement will lend itself to identifying “high impact practices” to support continuous improvement, program innovation and expansion of successful projects, activities, processes and events. </a:t>
            </a:r>
          </a:p>
          <a:p>
            <a:pPr marL="285750" indent="-285750">
              <a:buFont typeface="Arial" panose="020B0604020202020204" pitchFamily="34" charset="0"/>
              <a:buChar char="•"/>
            </a:pPr>
            <a:r>
              <a:rPr lang="en-US" dirty="0" smtClean="0"/>
              <a:t>The Institutional Effectiveness Advisory Council (IEAC), that is also a districtwide participatory governance committee, will facilitate the development of creative tools and surveys as well as evaluate outcomes relative to effectiveness and impact.   Communication between the IEAC and the DCEM is essential to continuous quality improvement and supporting student success in the years to come.  Regularly scheduled updates to the Board of Trustees informs their annual strategic planning sessions when refining and modifying the VCCCD Strategic Goals.</a:t>
            </a:r>
          </a:p>
          <a:p>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4952233" y="297195"/>
            <a:ext cx="6435524" cy="1325563"/>
          </a:xfrm>
        </p:spPr>
        <p:txBody>
          <a:bodyPr/>
          <a:lstStyle/>
          <a:p>
            <a:pPr algn="ctr"/>
            <a:r>
              <a:rPr lang="en-US" u="sng" dirty="0" smtClean="0"/>
              <a:t>Communication</a:t>
            </a:r>
            <a:r>
              <a:rPr lang="en-US" dirty="0" smtClean="0"/>
              <a:t> </a:t>
            </a:r>
            <a:r>
              <a:rPr lang="en-US" b="0" dirty="0" smtClean="0"/>
              <a:t>and Continuous Improvement</a:t>
            </a:r>
            <a:endParaRPr lang="en-US" b="0" dirty="0"/>
          </a:p>
        </p:txBody>
      </p:sp>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971836" y="715124"/>
            <a:ext cx="3523423" cy="2642567"/>
          </a:xfrm>
        </p:spPr>
      </p:pic>
      <p:pic>
        <p:nvPicPr>
          <p:cNvPr id="9" name="Picture Placeholder 8"/>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971836" y="3640396"/>
            <a:ext cx="3523423" cy="2642568"/>
          </a:xfrm>
        </p:spPr>
      </p:pic>
    </p:spTree>
    <p:extLst>
      <p:ext uri="{BB962C8B-B14F-4D97-AF65-F5344CB8AC3E}">
        <p14:creationId xmlns:p14="http://schemas.microsoft.com/office/powerpoint/2010/main" val="429917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53" r="53"/>
          <a:stretch/>
        </p:blipFill>
        <p:spPr/>
      </p:pic>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a:xfrm>
            <a:off x="105103" y="486094"/>
            <a:ext cx="4403835" cy="2942896"/>
          </a:xfrm>
        </p:spPr>
        <p:txBody>
          <a:bodyPr>
            <a:normAutofit/>
          </a:bodyPr>
          <a:lstStyle/>
          <a:p>
            <a:pPr algn="ctr"/>
            <a:r>
              <a:rPr lang="en-US" u="sng" dirty="0" smtClean="0"/>
              <a:t>Accountability</a:t>
            </a:r>
            <a:r>
              <a:rPr lang="en-US" dirty="0" smtClean="0"/>
              <a:t> </a:t>
            </a:r>
            <a:br>
              <a:rPr lang="en-US" dirty="0" smtClean="0"/>
            </a:br>
            <a:r>
              <a:rPr lang="en-US" sz="4000" b="0" dirty="0" smtClean="0"/>
              <a:t>and </a:t>
            </a:r>
            <a:r>
              <a:rPr lang="en-US" b="0" dirty="0" smtClean="0"/>
              <a:t/>
            </a:r>
            <a:br>
              <a:rPr lang="en-US" b="0" dirty="0" smtClean="0"/>
            </a:br>
            <a:r>
              <a:rPr lang="en-US" b="0" dirty="0" smtClean="0"/>
              <a:t>Continuous Improvement</a:t>
            </a:r>
            <a:endParaRPr lang="en-US" b="0" dirty="0"/>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223641" y="346840"/>
            <a:ext cx="6800193" cy="2995449"/>
          </a:xfrm>
        </p:spPr>
        <p:txBody>
          <a:bodyPr>
            <a:normAutofit lnSpcReduction="10000"/>
          </a:bodyPr>
          <a:lstStyle/>
          <a:p>
            <a:r>
              <a:rPr lang="en-US" sz="2000" dirty="0"/>
              <a:t>The District Institutional Effectiveness teams’ creation of </a:t>
            </a:r>
            <a:r>
              <a:rPr lang="en-US" sz="2000" b="1" dirty="0"/>
              <a:t>Tableau Dashboard visualizations</a:t>
            </a:r>
            <a:r>
              <a:rPr lang="en-US" sz="2000" dirty="0"/>
              <a:t> allow transparency while providing ongoing progress made toward the VCCCD Strategic Plan’s measures of achievement.  Tableau provides the tool to disaggregate data by ethnicity, gender, age, location and multiple additional filters to identify success, diversity and equity gaps among the various student populations.  This VCCCD Strategic Plan’s measures of achievement will be subject to regular review and revision, while remaining responsive to the needs of the students and the community. </a:t>
            </a:r>
          </a:p>
        </p:txBody>
      </p:sp>
      <p:sp>
        <p:nvSpPr>
          <p:cNvPr id="9" name="Text Placeholder 8"/>
          <p:cNvSpPr>
            <a:spLocks noGrp="1"/>
          </p:cNvSpPr>
          <p:nvPr>
            <p:ph type="body" sz="quarter" idx="16"/>
          </p:nvPr>
        </p:nvSpPr>
        <p:spPr>
          <a:xfrm>
            <a:off x="105103" y="3737092"/>
            <a:ext cx="4540469" cy="2663707"/>
          </a:xfrm>
        </p:spPr>
        <p:txBody>
          <a:bodyPr>
            <a:normAutofit/>
          </a:bodyPr>
          <a:lstStyle/>
          <a:p>
            <a:r>
              <a:rPr lang="en-US" dirty="0"/>
              <a:t>The Institutional Effectiveness Advisory Council (IEAC) maintains a </a:t>
            </a:r>
            <a:r>
              <a:rPr lang="en-US" b="1" dirty="0"/>
              <a:t>“survey calendar” </a:t>
            </a:r>
            <a:r>
              <a:rPr lang="en-US" dirty="0"/>
              <a:t>which identifies the various surveys, participants and timelines that are ongoing throughout the academic year.   These surveys offer insight as to what is working and perhaps what needs to be improved. </a:t>
            </a:r>
          </a:p>
        </p:txBody>
      </p:sp>
    </p:spTree>
    <p:extLst>
      <p:ext uri="{BB962C8B-B14F-4D97-AF65-F5344CB8AC3E}">
        <p14:creationId xmlns:p14="http://schemas.microsoft.com/office/powerpoint/2010/main" val="268795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a:xfrm>
            <a:off x="3944679" y="3732028"/>
            <a:ext cx="8247321" cy="3125971"/>
          </a:xfrm>
        </p:spPr>
        <p:txBody>
          <a:bodyPr>
            <a:normAutofit fontScale="92500" lnSpcReduction="20000"/>
          </a:bodyPr>
          <a:lstStyle/>
          <a:p>
            <a:r>
              <a:rPr lang="en-US" dirty="0" smtClean="0"/>
              <a:t>Districtwide Continuous Improvement</a:t>
            </a:r>
          </a:p>
          <a:p>
            <a:endParaRPr lang="en-US" sz="2600" dirty="0" smtClean="0"/>
          </a:p>
          <a:p>
            <a:r>
              <a:rPr lang="en-US" sz="2600" b="0" dirty="0"/>
              <a:t>By creating district-wide measures, </a:t>
            </a:r>
            <a:r>
              <a:rPr lang="en-US" sz="2600" b="0" dirty="0" smtClean="0"/>
              <a:t>the Colleges and DAC will </a:t>
            </a:r>
            <a:r>
              <a:rPr lang="en-US" sz="2600" b="0" dirty="0"/>
              <a:t>be able to compare their progress with the District as a whole. </a:t>
            </a:r>
            <a:endParaRPr lang="en-US" sz="2600" b="0" dirty="0" smtClean="0"/>
          </a:p>
          <a:p>
            <a:endParaRPr lang="en-US" sz="2600" b="0" dirty="0"/>
          </a:p>
          <a:p>
            <a:r>
              <a:rPr lang="en-US" sz="2600" b="0" dirty="0" smtClean="0"/>
              <a:t>By </a:t>
            </a:r>
            <a:r>
              <a:rPr lang="en-US" sz="2600" b="0" dirty="0"/>
              <a:t>utilizing data throughout the strategic plan cycle to refine and improve the support of all groups involved, it supports the continuous improvement of the District, and in turn, supports the success of all students at each of the colleges and within our community.</a:t>
            </a:r>
            <a:endParaRPr lang="en-US" sz="2600" b="0" dirty="0" smtClean="0"/>
          </a:p>
        </p:txBody>
      </p:sp>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sz="1600" dirty="0">
                <a:solidFill>
                  <a:schemeClr val="bg1"/>
                </a:solidFill>
              </a:rPr>
              <a:t>28</a:t>
            </a:r>
          </a:p>
        </p:txBody>
      </p:sp>
    </p:spTree>
    <p:extLst>
      <p:ext uri="{BB962C8B-B14F-4D97-AF65-F5344CB8AC3E}">
        <p14:creationId xmlns:p14="http://schemas.microsoft.com/office/powerpoint/2010/main" val="1415924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p:txBody>
          <a:bodyPr>
            <a:normAutofit/>
          </a:bodyPr>
          <a:lstStyle/>
          <a:p>
            <a:r>
              <a:rPr lang="en-US" dirty="0" smtClean="0"/>
              <a:t>Tableau Dashboards</a:t>
            </a:r>
            <a:endParaRPr lang="en-US" dirty="0"/>
          </a:p>
        </p:txBody>
      </p:sp>
      <p:sp>
        <p:nvSpPr>
          <p:cNvPr id="5" name="Text Placeholder 4">
            <a:extLst>
              <a:ext uri="{FF2B5EF4-FFF2-40B4-BE49-F238E27FC236}">
                <a16:creationId xmlns:a16="http://schemas.microsoft.com/office/drawing/2014/main" id="{DBE20D5C-43B3-4BCF-8700-BD30912F7568}"/>
              </a:ext>
            </a:extLst>
          </p:cNvPr>
          <p:cNvSpPr>
            <a:spLocks noGrp="1"/>
          </p:cNvSpPr>
          <p:nvPr>
            <p:ph type="body" sz="quarter" idx="10"/>
          </p:nvPr>
        </p:nvSpPr>
        <p:spPr>
          <a:xfrm>
            <a:off x="9253375" y="3352968"/>
            <a:ext cx="2489200" cy="3124198"/>
          </a:xfrm>
        </p:spPr>
        <p:txBody>
          <a:bodyPr/>
          <a:lstStyle/>
          <a:p>
            <a:r>
              <a:rPr lang="en-US" dirty="0"/>
              <a:t>1</a:t>
            </a:r>
          </a:p>
        </p:txBody>
      </p:sp>
      <p:pic>
        <p:nvPicPr>
          <p:cNvPr id="2" name="Picture 1"/>
          <p:cNvPicPr>
            <a:picLocks noChangeAspect="1"/>
          </p:cNvPicPr>
          <p:nvPr/>
        </p:nvPicPr>
        <p:blipFill>
          <a:blip r:embed="rId2"/>
          <a:stretch>
            <a:fillRect/>
          </a:stretch>
        </p:blipFill>
        <p:spPr>
          <a:xfrm>
            <a:off x="8302772" y="3600239"/>
            <a:ext cx="2816596" cy="3170195"/>
          </a:xfrm>
          <a:prstGeom prst="rect">
            <a:avLst/>
          </a:prstGeom>
        </p:spPr>
      </p:pic>
      <p:sp>
        <p:nvSpPr>
          <p:cNvPr id="3" name="Rectangle 2"/>
          <p:cNvSpPr/>
          <p:nvPr/>
        </p:nvSpPr>
        <p:spPr>
          <a:xfrm>
            <a:off x="2029265" y="3245738"/>
            <a:ext cx="4263218" cy="369332"/>
          </a:xfrm>
          <a:prstGeom prst="rect">
            <a:avLst/>
          </a:prstGeom>
        </p:spPr>
        <p:txBody>
          <a:bodyPr wrap="none">
            <a:spAutoFit/>
          </a:bodyPr>
          <a:lstStyle/>
          <a:p>
            <a:r>
              <a:rPr lang="en-US" dirty="0">
                <a:solidFill>
                  <a:schemeClr val="bg1"/>
                </a:solidFill>
                <a:hlinkClick r:id="rId3"/>
              </a:rPr>
              <a:t>Workbook: VCCCD Enrollment Management</a:t>
            </a:r>
            <a:endParaRPr lang="en-US" dirty="0">
              <a:solidFill>
                <a:schemeClr val="bg1"/>
              </a:solidFill>
            </a:endParaRPr>
          </a:p>
        </p:txBody>
      </p:sp>
    </p:spTree>
    <p:extLst>
      <p:ext uri="{BB962C8B-B14F-4D97-AF65-F5344CB8AC3E}">
        <p14:creationId xmlns:p14="http://schemas.microsoft.com/office/powerpoint/2010/main" val="660194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3011280" y="3221948"/>
            <a:ext cx="2425570" cy="9747"/>
          </a:xfrm>
          <a:prstGeom prst="line">
            <a:avLst/>
          </a:prstGeom>
          <a:ln w="76200">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3" y="1074809"/>
            <a:ext cx="4338998" cy="731694"/>
          </a:xfrm>
        </p:spPr>
        <p:txBody>
          <a:bodyPr>
            <a:normAutofit/>
          </a:bodyPr>
          <a:lstStyle/>
          <a:p>
            <a:r>
              <a:rPr lang="en-US" dirty="0" smtClean="0"/>
              <a:t>Utilize Participatory Governance Committees &amp; Processes</a:t>
            </a:r>
          </a:p>
          <a:p>
            <a:r>
              <a:rPr lang="en-US" dirty="0" smtClean="0"/>
              <a:t>District and College-Specific</a:t>
            </a:r>
            <a:endParaRPr lang="en-US" dirty="0"/>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p:txBody>
          <a:bodyPr/>
          <a:lstStyle/>
          <a:p>
            <a:r>
              <a:rPr lang="en-US" dirty="0" smtClean="0"/>
              <a:t>Integrated Program Review &amp; Centralized Support</a:t>
            </a:r>
          </a:p>
          <a:p>
            <a:r>
              <a:rPr lang="en-US" dirty="0" smtClean="0"/>
              <a:t>District and College-Specific</a:t>
            </a:r>
            <a:endParaRPr lang="en-US" dirty="0"/>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p:txBody>
          <a:bodyPr/>
          <a:lstStyle/>
          <a:p>
            <a:r>
              <a:rPr lang="en-US" dirty="0" smtClean="0"/>
              <a:t>Tableau Dashboards</a:t>
            </a:r>
          </a:p>
          <a:p>
            <a:r>
              <a:rPr lang="en-US" dirty="0" smtClean="0"/>
              <a:t>Districtwide and College-Specific</a:t>
            </a:r>
            <a:endParaRPr lang="en-US" dirty="0"/>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p:txBody>
          <a:bodyPr/>
          <a:lstStyle/>
          <a:p>
            <a:r>
              <a:rPr lang="en-US" dirty="0" smtClean="0"/>
              <a:t>Board of Trustees </a:t>
            </a:r>
          </a:p>
          <a:p>
            <a:r>
              <a:rPr lang="en-US" dirty="0" smtClean="0"/>
              <a:t>Regularly scheduled presentations </a:t>
            </a:r>
            <a:endParaRPr lang="en-US" dirty="0"/>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330695" y="443757"/>
            <a:ext cx="4008437" cy="558389"/>
          </a:xfrm>
        </p:spPr>
        <p:txBody>
          <a:bodyPr>
            <a:normAutofit fontScale="90000"/>
          </a:bodyPr>
          <a:lstStyle/>
          <a:p>
            <a:r>
              <a:rPr lang="en-US" dirty="0" smtClean="0"/>
              <a:t>Summary</a:t>
            </a:r>
            <a:endParaRPr lang="en-US" dirty="0"/>
          </a:p>
        </p:txBody>
      </p:sp>
      <p:sp>
        <p:nvSpPr>
          <p:cNvPr id="66" name="Text Placeholder 65">
            <a:extLst>
              <a:ext uri="{FF2B5EF4-FFF2-40B4-BE49-F238E27FC236}">
                <a16:creationId xmlns:a16="http://schemas.microsoft.com/office/drawing/2014/main" id="{1AEF3ED8-A75C-4318-877C-139C98C0007D}"/>
              </a:ext>
            </a:extLst>
          </p:cNvPr>
          <p:cNvSpPr>
            <a:spLocks noGrp="1"/>
          </p:cNvSpPr>
          <p:nvPr>
            <p:ph type="body" sz="quarter" idx="12"/>
          </p:nvPr>
        </p:nvSpPr>
        <p:spPr>
          <a:xfrm>
            <a:off x="211239" y="1115165"/>
            <a:ext cx="5772394" cy="353526"/>
          </a:xfrm>
        </p:spPr>
        <p:txBody>
          <a:bodyPr>
            <a:normAutofit fontScale="92500"/>
          </a:bodyPr>
          <a:lstStyle/>
          <a:p>
            <a:pPr algn="ctr"/>
            <a:r>
              <a:rPr lang="en-US" sz="1600" b="1" dirty="0" smtClean="0"/>
              <a:t>Board of Trustees Strategic Planning Session(s)</a:t>
            </a:r>
          </a:p>
          <a:p>
            <a:pPr algn="ctr"/>
            <a:endParaRPr lang="en-US" dirty="0"/>
          </a:p>
        </p:txBody>
      </p:sp>
      <p:pic>
        <p:nvPicPr>
          <p:cNvPr id="40" name="Picture Placeholder 39" title="Decorative"/>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14976" t="-18769" r="-20858" b="-17066"/>
          <a:stretch/>
        </p:blipFill>
        <p:spPr>
          <a:prstGeom prst="rect">
            <a:avLst/>
          </a:prstGeom>
        </p:spPr>
      </p:pic>
      <p:pic>
        <p:nvPicPr>
          <p:cNvPr id="41" name="Picture Placeholder 40" title="Decorative"/>
          <p:cNvPicPr>
            <a:picLocks noGrp="1" noChangeAspect="1"/>
          </p:cNvPicPr>
          <p:nvPr>
            <p:ph type="pic" sz="quarter" idx="14"/>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prstGeom prst="rect">
            <a:avLst/>
          </a:prstGeom>
        </p:spPr>
      </p:pic>
      <p:pic>
        <p:nvPicPr>
          <p:cNvPr id="42" name="Picture Placeholder 41" title="Decorative"/>
          <p:cNvPicPr>
            <a:picLocks noGrp="1" noChangeAspect="1"/>
          </p:cNvPicPr>
          <p:nvPr>
            <p:ph type="pic" sz="quarter" idx="15"/>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l="-21524" t="-8482" r="-20795" b="-8139"/>
          <a:stretch/>
        </p:blipFill>
        <p:spPr>
          <a:prstGeom prst="rect">
            <a:avLst/>
          </a:prstGeom>
        </p:spPr>
      </p:pic>
      <p:pic>
        <p:nvPicPr>
          <p:cNvPr id="43" name="Picture Placeholder 42" title="Decorative"/>
          <p:cNvPicPr>
            <a:picLocks noGrp="1" noChangeAspect="1"/>
          </p:cNvPicPr>
          <p:nvPr>
            <p:ph type="pic" sz="quarter" idx="16"/>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l="-8214" t="-9857" r="-9487" b="-7844"/>
          <a:stretch/>
        </p:blipFill>
        <p:spPr>
          <a:prstGeom prst="rect">
            <a:avLst/>
          </a:prstGeom>
        </p:spPr>
      </p:pic>
      <p:sp>
        <p:nvSpPr>
          <p:cNvPr id="4" name="TextBox 3"/>
          <p:cNvSpPr txBox="1"/>
          <p:nvPr/>
        </p:nvSpPr>
        <p:spPr>
          <a:xfrm>
            <a:off x="1453610" y="1803511"/>
            <a:ext cx="3115339" cy="369332"/>
          </a:xfrm>
          <a:prstGeom prst="rect">
            <a:avLst/>
          </a:prstGeom>
          <a:noFill/>
        </p:spPr>
        <p:txBody>
          <a:bodyPr wrap="square" rtlCol="0">
            <a:spAutoFit/>
          </a:bodyPr>
          <a:lstStyle/>
          <a:p>
            <a:pPr algn="ctr"/>
            <a:r>
              <a:rPr lang="en-US" dirty="0" smtClean="0">
                <a:solidFill>
                  <a:schemeClr val="bg1"/>
                </a:solidFill>
              </a:rPr>
              <a:t>VCCCD Strategic Goals</a:t>
            </a:r>
            <a:endParaRPr lang="en-US" dirty="0">
              <a:solidFill>
                <a:schemeClr val="bg1"/>
              </a:solidFill>
            </a:endParaRPr>
          </a:p>
        </p:txBody>
      </p:sp>
      <p:sp>
        <p:nvSpPr>
          <p:cNvPr id="6" name="Down Arrow 5"/>
          <p:cNvSpPr/>
          <p:nvPr/>
        </p:nvSpPr>
        <p:spPr>
          <a:xfrm>
            <a:off x="2769378" y="1469905"/>
            <a:ext cx="319921" cy="30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4848" y="2482450"/>
            <a:ext cx="6108897" cy="369332"/>
          </a:xfrm>
          <a:prstGeom prst="rect">
            <a:avLst/>
          </a:prstGeom>
          <a:noFill/>
        </p:spPr>
        <p:txBody>
          <a:bodyPr wrap="square" rtlCol="0">
            <a:spAutoFit/>
          </a:bodyPr>
          <a:lstStyle/>
          <a:p>
            <a:r>
              <a:rPr lang="en-US" dirty="0" smtClean="0">
                <a:solidFill>
                  <a:schemeClr val="bg1"/>
                </a:solidFill>
              </a:rPr>
              <a:t>               VCCCD Measures of Achievement &amp; Major Strategies</a:t>
            </a:r>
            <a:endParaRPr lang="en-US" dirty="0">
              <a:solidFill>
                <a:schemeClr val="bg1"/>
              </a:solidFill>
            </a:endParaRPr>
          </a:p>
        </p:txBody>
      </p:sp>
      <p:sp>
        <p:nvSpPr>
          <p:cNvPr id="18" name="Down Arrow 17"/>
          <p:cNvSpPr/>
          <p:nvPr/>
        </p:nvSpPr>
        <p:spPr>
          <a:xfrm>
            <a:off x="2750139" y="2144958"/>
            <a:ext cx="319921" cy="30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26626" y="3510097"/>
            <a:ext cx="4710224" cy="923330"/>
          </a:xfrm>
          <a:prstGeom prst="rect">
            <a:avLst/>
          </a:prstGeom>
          <a:noFill/>
        </p:spPr>
        <p:txBody>
          <a:bodyPr wrap="square" rtlCol="0">
            <a:spAutoFit/>
          </a:bodyPr>
          <a:lstStyle/>
          <a:p>
            <a:pPr algn="ctr"/>
            <a:r>
              <a:rPr lang="en-US" dirty="0" smtClean="0">
                <a:solidFill>
                  <a:schemeClr val="bg1"/>
                </a:solidFill>
              </a:rPr>
              <a:t>College-specific &amp; DAC Divisions </a:t>
            </a:r>
          </a:p>
          <a:p>
            <a:pPr algn="ctr"/>
            <a:r>
              <a:rPr lang="en-US" dirty="0" smtClean="0">
                <a:solidFill>
                  <a:schemeClr val="bg1"/>
                </a:solidFill>
              </a:rPr>
              <a:t> Metrics &amp; Strategies aligned with VCCCD Strategic Goals</a:t>
            </a:r>
            <a:endParaRPr lang="en-US" dirty="0">
              <a:solidFill>
                <a:schemeClr val="bg1"/>
              </a:solidFill>
            </a:endParaRPr>
          </a:p>
        </p:txBody>
      </p:sp>
      <p:sp>
        <p:nvSpPr>
          <p:cNvPr id="23" name="Down Arrow 22"/>
          <p:cNvSpPr/>
          <p:nvPr/>
        </p:nvSpPr>
        <p:spPr>
          <a:xfrm>
            <a:off x="2747250" y="4488020"/>
            <a:ext cx="319921" cy="30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21288" y="4801398"/>
            <a:ext cx="3668233" cy="369332"/>
          </a:xfrm>
          <a:prstGeom prst="rect">
            <a:avLst/>
          </a:prstGeom>
          <a:noFill/>
        </p:spPr>
        <p:txBody>
          <a:bodyPr wrap="square" rtlCol="0">
            <a:spAutoFit/>
          </a:bodyPr>
          <a:lstStyle/>
          <a:p>
            <a:r>
              <a:rPr lang="en-US" dirty="0" smtClean="0">
                <a:solidFill>
                  <a:schemeClr val="bg1"/>
                </a:solidFill>
              </a:rPr>
              <a:t>Integrated Program Review Process</a:t>
            </a:r>
            <a:endParaRPr lang="en-US" dirty="0">
              <a:solidFill>
                <a:schemeClr val="bg1"/>
              </a:solidFill>
            </a:endParaRPr>
          </a:p>
        </p:txBody>
      </p:sp>
      <p:sp>
        <p:nvSpPr>
          <p:cNvPr id="13" name="TextBox 12"/>
          <p:cNvSpPr txBox="1"/>
          <p:nvPr/>
        </p:nvSpPr>
        <p:spPr>
          <a:xfrm>
            <a:off x="1211825" y="5483446"/>
            <a:ext cx="3710693" cy="646331"/>
          </a:xfrm>
          <a:prstGeom prst="rect">
            <a:avLst/>
          </a:prstGeom>
          <a:noFill/>
        </p:spPr>
        <p:txBody>
          <a:bodyPr wrap="square" rtlCol="0">
            <a:spAutoFit/>
          </a:bodyPr>
          <a:lstStyle/>
          <a:p>
            <a:r>
              <a:rPr lang="en-US" dirty="0" smtClean="0">
                <a:solidFill>
                  <a:schemeClr val="bg1"/>
                </a:solidFill>
              </a:rPr>
              <a:t>Institutional Effectiveness Outcomes</a:t>
            </a:r>
          </a:p>
          <a:p>
            <a:pPr algn="ctr"/>
            <a:r>
              <a:rPr lang="en-US" dirty="0" smtClean="0">
                <a:solidFill>
                  <a:schemeClr val="bg1"/>
                </a:solidFill>
              </a:rPr>
              <a:t>District and College-Specific</a:t>
            </a:r>
            <a:endParaRPr lang="en-US" dirty="0">
              <a:solidFill>
                <a:schemeClr val="bg1"/>
              </a:solidFill>
            </a:endParaRPr>
          </a:p>
        </p:txBody>
      </p:sp>
      <p:sp>
        <p:nvSpPr>
          <p:cNvPr id="24" name="Down Arrow 23"/>
          <p:cNvSpPr/>
          <p:nvPr/>
        </p:nvSpPr>
        <p:spPr>
          <a:xfrm>
            <a:off x="2775198" y="5237257"/>
            <a:ext cx="319921" cy="30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rved Up Arrow 13"/>
          <p:cNvSpPr/>
          <p:nvPr/>
        </p:nvSpPr>
        <p:spPr>
          <a:xfrm rot="16558906">
            <a:off x="3097117" y="3078836"/>
            <a:ext cx="4605947" cy="99937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wn Arrow 25"/>
          <p:cNvSpPr/>
          <p:nvPr/>
        </p:nvSpPr>
        <p:spPr>
          <a:xfrm>
            <a:off x="2777515" y="3178425"/>
            <a:ext cx="319921" cy="33167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032998" y="2745585"/>
            <a:ext cx="2546957" cy="369332"/>
          </a:xfrm>
          <a:prstGeom prst="rect">
            <a:avLst/>
          </a:prstGeom>
          <a:noFill/>
        </p:spPr>
        <p:txBody>
          <a:bodyPr wrap="square" rtlCol="0">
            <a:spAutoFit/>
          </a:bodyPr>
          <a:lstStyle/>
          <a:p>
            <a:r>
              <a:rPr lang="en-US" dirty="0" smtClean="0">
                <a:solidFill>
                  <a:schemeClr val="bg1"/>
                </a:solidFill>
              </a:rPr>
              <a:t>Districtwide Targets</a:t>
            </a:r>
            <a:endParaRPr lang="en-US" dirty="0">
              <a:solidFill>
                <a:schemeClr val="bg1"/>
              </a:solidFill>
            </a:endParaRPr>
          </a:p>
        </p:txBody>
      </p:sp>
    </p:spTree>
    <p:extLst>
      <p:ext uri="{BB962C8B-B14F-4D97-AF65-F5344CB8AC3E}">
        <p14:creationId xmlns:p14="http://schemas.microsoft.com/office/powerpoint/2010/main" val="2032607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81EF999-A884-4768-A0F6-4A5244B24ED1}"/>
              </a:ext>
              <a:ext uri="{C183D7F6-B498-43B3-948B-1728B52AA6E4}">
                <adec:decorative xmlns:adec="http://schemas.microsoft.com/office/drawing/2017/decorative" xmlns=""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flipH="1">
            <a:off x="212725" y="1260389"/>
            <a:ext cx="2816352" cy="3173816"/>
          </a:xfrm>
        </p:spPr>
      </p:pic>
      <p:pic>
        <p:nvPicPr>
          <p:cNvPr id="36" name="Picture Placeholder 35">
            <a:extLst>
              <a:ext uri="{FF2B5EF4-FFF2-40B4-BE49-F238E27FC236}">
                <a16:creationId xmlns:a16="http://schemas.microsoft.com/office/drawing/2014/main" id="{6CBE990D-619E-4EC3-8E3B-3235FF40870D}"/>
              </a:ext>
              <a:ext uri="{C183D7F6-B498-43B3-948B-1728B52AA6E4}">
                <adec:decorative xmlns:adec="http://schemas.microsoft.com/office/drawing/2017/decorative" xmlns="" val="1"/>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pic>
        <p:nvPicPr>
          <p:cNvPr id="45" name="Picture Placeholder 13" descr="3 ladies in discussion" title="Decorative">
            <a:extLst>
              <a:ext uri="{FF2B5EF4-FFF2-40B4-BE49-F238E27FC236}">
                <a16:creationId xmlns:a16="http://schemas.microsoft.com/office/drawing/2014/main" id="{15E558B1-9F51-4146-A449-BF38892A8453}"/>
              </a:ext>
              <a:ext uri="{C183D7F6-B498-43B3-948B-1728B52AA6E4}">
                <adec:decorative xmlns:adec="http://schemas.microsoft.com/office/drawing/2017/decorative" xmlns="" val="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flipH="1">
            <a:off x="6179737" y="4586414"/>
            <a:ext cx="2817564" cy="2271585"/>
          </a:xfrm>
        </p:spPr>
      </p:pic>
      <p:sp>
        <p:nvSpPr>
          <p:cNvPr id="54" name="Title 53" hidden="1">
            <a:extLst>
              <a:ext uri="{FF2B5EF4-FFF2-40B4-BE49-F238E27FC236}">
                <a16:creationId xmlns:a16="http://schemas.microsoft.com/office/drawing/2014/main" id="{4C6A162B-A7A0-49BC-B7CB-0A66DC41715E}"/>
              </a:ext>
            </a:extLst>
          </p:cNvPr>
          <p:cNvSpPr>
            <a:spLocks noGrp="1"/>
          </p:cNvSpPr>
          <p:nvPr>
            <p:ph type="title" idx="4294967295"/>
          </p:nvPr>
        </p:nvSpPr>
        <p:spPr>
          <a:xfrm>
            <a:off x="0" y="-571500"/>
            <a:ext cx="10515600" cy="555625"/>
          </a:xfrm>
        </p:spPr>
        <p:txBody>
          <a:bodyPr>
            <a:normAutofit/>
          </a:bodyPr>
          <a:lstStyle/>
          <a:p>
            <a:r>
              <a:rPr lang="en-US" sz="2000" dirty="0">
                <a:solidFill>
                  <a:schemeClr val="bg1">
                    <a:lumMod val="85000"/>
                  </a:schemeClr>
                </a:solidFill>
              </a:rPr>
              <a:t>Photo Collage</a:t>
            </a:r>
          </a:p>
        </p:txBody>
      </p:sp>
      <p:pic>
        <p:nvPicPr>
          <p:cNvPr id="13" name="Picture Placeholder 5">
            <a:extLst>
              <a:ext uri="{FF2B5EF4-FFF2-40B4-BE49-F238E27FC236}">
                <a16:creationId xmlns:a16="http://schemas.microsoft.com/office/drawing/2014/main" id="{C1F0D4FA-A491-4D35-84B8-333978500F59}"/>
              </a:ext>
              <a:ext uri="{C183D7F6-B498-43B3-948B-1728B52AA6E4}">
                <adec:decorative xmlns:adec="http://schemas.microsoft.com/office/drawing/2017/decorative" xmlns="" val="1"/>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a:stretch/>
        </p:blipFill>
        <p:spPr>
          <a:xfrm flipH="1">
            <a:off x="6177889" y="2030436"/>
            <a:ext cx="2817564" cy="2403769"/>
          </a:xfrm>
        </p:spPr>
      </p:pic>
      <p:pic>
        <p:nvPicPr>
          <p:cNvPr id="15" name="Picture Placeholder 14" descr="two ladies talking" title="Decorative">
            <a:extLst>
              <a:ext uri="{FF2B5EF4-FFF2-40B4-BE49-F238E27FC236}">
                <a16:creationId xmlns:a16="http://schemas.microsoft.com/office/drawing/2014/main" id="{6E7929E0-03DA-4DB9-A1CD-6B898CCC0F9E}"/>
              </a:ext>
            </a:extLst>
          </p:cNvPr>
          <p:cNvPicPr>
            <a:picLocks noGrp="1" noChangeAspect="1"/>
          </p:cNvPicPr>
          <p:nvPr>
            <p:ph type="pic" sz="quarter" idx="15"/>
          </p:nvPr>
        </p:nvPicPr>
        <p:blipFill rotWithShape="1">
          <a:blip r:embed="rId6" cstate="email">
            <a:extLst>
              <a:ext uri="{28A0092B-C50C-407E-A947-70E740481C1C}">
                <a14:useLocalDpi xmlns:a14="http://schemas.microsoft.com/office/drawing/2010/main"/>
              </a:ext>
            </a:extLst>
          </a:blip>
          <a:srcRect/>
          <a:stretch/>
        </p:blipFill>
        <p:spPr/>
      </p:pic>
      <p:pic>
        <p:nvPicPr>
          <p:cNvPr id="16" name="Picture Placeholder 11">
            <a:extLst>
              <a:ext uri="{FF2B5EF4-FFF2-40B4-BE49-F238E27FC236}">
                <a16:creationId xmlns:a16="http://schemas.microsoft.com/office/drawing/2014/main" id="{F0C1B8B8-F1A3-42A5-8865-E0498306BCB7}"/>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7" cstate="email">
            <a:extLst>
              <a:ext uri="{28A0092B-C50C-407E-A947-70E740481C1C}">
                <a14:useLocalDpi xmlns:a14="http://schemas.microsoft.com/office/drawing/2010/main"/>
              </a:ext>
            </a:extLst>
          </a:blip>
          <a:srcRect/>
          <a:stretch>
            <a:fillRect/>
          </a:stretch>
        </p:blipFill>
        <p:spPr/>
      </p:pic>
      <p:sp>
        <p:nvSpPr>
          <p:cNvPr id="2" name="TextBox 1"/>
          <p:cNvSpPr txBox="1"/>
          <p:nvPr/>
        </p:nvSpPr>
        <p:spPr>
          <a:xfrm>
            <a:off x="520995" y="191386"/>
            <a:ext cx="2508082" cy="646331"/>
          </a:xfrm>
          <a:prstGeom prst="rect">
            <a:avLst/>
          </a:prstGeom>
          <a:noFill/>
        </p:spPr>
        <p:txBody>
          <a:bodyPr wrap="square" rtlCol="0">
            <a:spAutoFit/>
          </a:bodyPr>
          <a:lstStyle/>
          <a:p>
            <a:r>
              <a:rPr lang="en-US" sz="3600" dirty="0" smtClean="0">
                <a:solidFill>
                  <a:schemeClr val="bg1"/>
                </a:solidFill>
              </a:rPr>
              <a:t>Questions?</a:t>
            </a:r>
            <a:endParaRPr lang="en-US" sz="3600" dirty="0">
              <a:solidFill>
                <a:schemeClr val="bg1"/>
              </a:solidFill>
            </a:endParaRPr>
          </a:p>
        </p:txBody>
      </p:sp>
    </p:spTree>
    <p:extLst>
      <p:ext uri="{BB962C8B-B14F-4D97-AF65-F5344CB8AC3E}">
        <p14:creationId xmlns:p14="http://schemas.microsoft.com/office/powerpoint/2010/main" val="1250005957"/>
      </p:ext>
    </p:extLst>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 _Bold_Sophisticated_02_MS - v5" id="{0D41E119-70BC-460A-871B-170510AB4D35}" vid="{64C62F1B-F437-4409-9C0D-EDEE8FFAF9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9fdd55f9-78f8-467e-91ef-023b839d60ed" xsi:nil="true"/>
    <_ip_UnifiedCompliancePolicyUIAction xmlns="http://schemas.microsoft.com/sharepoint/v3" xsi:nil="true"/>
    <TaxCatchAll xmlns="3799bef3-0ad5-4adb-a459-f6a663730944" xsi:nil="true"/>
    <_ip_UnifiedCompliancePolicyProperties xmlns="http://schemas.microsoft.com/sharepoint/v3" xsi:nil="true"/>
    <lcf76f155ced4ddcb4097134ff3c332f xmlns="9fdd55f9-78f8-467e-91ef-023b839d60e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80E717385F784EAF4C0D7475C5B8ED" ma:contentTypeVersion="17" ma:contentTypeDescription="Create a new document." ma:contentTypeScope="" ma:versionID="bd8b097465e7416f72cd606c7327838b">
  <xsd:schema xmlns:xsd="http://www.w3.org/2001/XMLSchema" xmlns:xs="http://www.w3.org/2001/XMLSchema" xmlns:p="http://schemas.microsoft.com/office/2006/metadata/properties" xmlns:ns1="http://schemas.microsoft.com/sharepoint/v3" xmlns:ns2="9fdd55f9-78f8-467e-91ef-023b839d60ed" xmlns:ns3="3799bef3-0ad5-4adb-a459-f6a663730944" targetNamespace="http://schemas.microsoft.com/office/2006/metadata/properties" ma:root="true" ma:fieldsID="78d668fd0a29959d35fb4b9aaff656ac" ns1:_="" ns2:_="" ns3:_="">
    <xsd:import namespace="http://schemas.microsoft.com/sharepoint/v3"/>
    <xsd:import namespace="9fdd55f9-78f8-467e-91ef-023b839d60ed"/>
    <xsd:import namespace="3799bef3-0ad5-4adb-a459-f6a6637309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dd55f9-78f8-467e-91ef-023b839d6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9e9619-1d5e-444a-a5e4-c7ff9d76b9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99bef3-0ad5-4adb-a459-f6a6637309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425f8f5-c4c5-4b54-b5f9-88e90182766a}" ma:internalName="TaxCatchAll" ma:showField="CatchAllData" ma:web="3799bef3-0ad5-4adb-a459-f6a6637309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FE9C68-0C22-4EEC-B457-063807029368}">
  <ds:schemaRefs>
    <ds:schemaRef ds:uri="http://schemas.microsoft.com/office/2006/documentManagement/types"/>
    <ds:schemaRef ds:uri="16c05727-aa75-4e4a-9b5f-8a80a1165891"/>
    <ds:schemaRef ds:uri="http://www.w3.org/XML/1998/namespace"/>
    <ds:schemaRef ds:uri="http://schemas.openxmlformats.org/package/2006/metadata/core-properties"/>
    <ds:schemaRef ds:uri="http://purl.org/dc/elements/1.1/"/>
    <ds:schemaRef ds:uri="http://schemas.microsoft.com/office/2006/metadata/properties"/>
    <ds:schemaRef ds:uri="71af3243-3dd4-4a8d-8c0d-dd76da1f02a5"/>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B7C54A6B-C500-498A-8DCF-FCA848101D2D}"/>
</file>

<file path=customXml/itemProps3.xml><?xml version="1.0" encoding="utf-8"?>
<ds:datastoreItem xmlns:ds="http://schemas.openxmlformats.org/officeDocument/2006/customXml" ds:itemID="{5E8B52BE-6787-403E-A094-B18CEB0166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bold sophisticated presentation</Template>
  <TotalTime>0</TotalTime>
  <Words>524</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Calibri Light</vt:lpstr>
      <vt:lpstr>Constantia</vt:lpstr>
      <vt:lpstr>Corbel</vt:lpstr>
      <vt:lpstr>Gill Sans</vt:lpstr>
      <vt:lpstr>Helvetica Light</vt:lpstr>
      <vt:lpstr>Helvetica Neue Medium</vt:lpstr>
      <vt:lpstr>Raleway</vt:lpstr>
      <vt:lpstr>Office Theme</vt:lpstr>
      <vt:lpstr>Re-Imagine Possible</vt:lpstr>
      <vt:lpstr>Roadmap to Achieve VCCCD Strategic Goals</vt:lpstr>
      <vt:lpstr>PowerPoint Presentation</vt:lpstr>
      <vt:lpstr>Communication and Continuous Improvement</vt:lpstr>
      <vt:lpstr>Accountability  and  Continuous Improvement</vt:lpstr>
      <vt:lpstr>28</vt:lpstr>
      <vt:lpstr>Tableau Dashboards</vt:lpstr>
      <vt:lpstr>Summary</vt:lpstr>
      <vt:lpstr>Photo Collage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2021-12-15T20:56:48Z</dcterms:created>
  <dcterms:modified xsi:type="dcterms:W3CDTF">2022-01-06T18:36:17Z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0x010100A580E717385F784EAF4C0D7475C5B8ED</vt:lpwstr>
  </property>
</Properties>
</file>